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61" r:id="rId3"/>
    <p:sldId id="257" r:id="rId4"/>
    <p:sldId id="285" r:id="rId5"/>
    <p:sldId id="258" r:id="rId6"/>
    <p:sldId id="281" r:id="rId7"/>
    <p:sldId id="259" r:id="rId8"/>
    <p:sldId id="260" r:id="rId9"/>
    <p:sldId id="263" r:id="rId10"/>
    <p:sldId id="262" r:id="rId11"/>
    <p:sldId id="264" r:id="rId12"/>
    <p:sldId id="267" r:id="rId13"/>
    <p:sldId id="268" r:id="rId14"/>
    <p:sldId id="266" r:id="rId15"/>
    <p:sldId id="269" r:id="rId16"/>
    <p:sldId id="270" r:id="rId17"/>
    <p:sldId id="271" r:id="rId18"/>
    <p:sldId id="287" r:id="rId19"/>
    <p:sldId id="272" r:id="rId20"/>
    <p:sldId id="276" r:id="rId21"/>
    <p:sldId id="273" r:id="rId22"/>
    <p:sldId id="275" r:id="rId23"/>
    <p:sldId id="278" r:id="rId24"/>
    <p:sldId id="279" r:id="rId25"/>
    <p:sldId id="282" r:id="rId26"/>
    <p:sldId id="280" r:id="rId27"/>
    <p:sldId id="283" r:id="rId28"/>
    <p:sldId id="274" r:id="rId29"/>
    <p:sldId id="286" r:id="rId30"/>
    <p:sldId id="27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3" d="100"/>
          <a:sy n="133" d="100"/>
        </p:scale>
        <p:origin x="-2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CF7AB-04DD-364D-ABA1-C8092D39B14B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D085B-E55D-064D-8CC3-D3F70C570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12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Answers: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D085B-E55D-064D-8CC3-D3F70C570D3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83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ANSWERS:</a:t>
            </a:r>
            <a:r>
              <a:rPr lang="en-US" baseline="0" dirty="0" smtClean="0"/>
              <a:t>  </a:t>
            </a:r>
            <a:r>
              <a:rPr lang="en-US" dirty="0" smtClean="0"/>
              <a:t>Efficient</a:t>
            </a:r>
          </a:p>
          <a:p>
            <a:r>
              <a:rPr lang="en-US" dirty="0" smtClean="0"/>
              <a:t>Noisy by design</a:t>
            </a:r>
          </a:p>
          <a:p>
            <a:r>
              <a:rPr lang="en-US" dirty="0" smtClean="0"/>
              <a:t>Noise is non-deterministic</a:t>
            </a:r>
          </a:p>
          <a:p>
            <a:r>
              <a:rPr lang="en-US" dirty="0" smtClean="0"/>
              <a:t>Dictionary free</a:t>
            </a:r>
          </a:p>
          <a:p>
            <a:r>
              <a:rPr lang="en-US" dirty="0" smtClean="0"/>
              <a:t>Dictionary attacks are much more expensive</a:t>
            </a:r>
          </a:p>
          <a:p>
            <a:r>
              <a:rPr lang="en-US" dirty="0" smtClean="0"/>
              <a:t>Provide better </a:t>
            </a:r>
            <a:r>
              <a:rPr lang="en-US" dirty="0" err="1" smtClean="0"/>
              <a:t>unlinkability</a:t>
            </a:r>
            <a:r>
              <a:rPr lang="en-US" dirty="0" smtClean="0"/>
              <a:t> then HYBRID for the same level of personalization! </a:t>
            </a:r>
          </a:p>
          <a:p>
            <a:endParaRPr lang="en-US" dirty="0" smtClean="0"/>
          </a:p>
          <a:p>
            <a:r>
              <a:rPr lang="en-US" dirty="0" smtClean="0"/>
              <a:t>2. Those</a:t>
            </a:r>
            <a:r>
              <a:rPr lang="en-US" baseline="0" dirty="0" smtClean="0"/>
              <a:t> techniques rely on dictionaries and introduce a lot of communication overhead.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3. They control the number of hashes and the noise level to manipulate the privacy/</a:t>
            </a:r>
            <a:r>
              <a:rPr lang="en-US" baseline="0" smtClean="0"/>
              <a:t>personalization tradeoff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D085B-E55D-064D-8CC3-D3F70C570D3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02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Bloom Cookies: Web Search Personalization without User Tracking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Authors: </a:t>
            </a:r>
            <a:r>
              <a:rPr lang="en-US" dirty="0" err="1" smtClean="0"/>
              <a:t>Nitesh</a:t>
            </a:r>
            <a:r>
              <a:rPr lang="en-US" dirty="0" smtClean="0"/>
              <a:t> </a:t>
            </a:r>
            <a:r>
              <a:rPr lang="en-US" dirty="0" err="1" smtClean="0"/>
              <a:t>Mor</a:t>
            </a:r>
            <a:r>
              <a:rPr lang="en-US" dirty="0" smtClean="0"/>
              <a:t>, </a:t>
            </a:r>
            <a:r>
              <a:rPr lang="en-US" dirty="0" err="1" smtClean="0"/>
              <a:t>Oriana</a:t>
            </a:r>
            <a:r>
              <a:rPr lang="en-US" dirty="0" smtClean="0"/>
              <a:t> Riva, </a:t>
            </a:r>
            <a:r>
              <a:rPr lang="en-US" dirty="0" err="1" smtClean="0"/>
              <a:t>Suman</a:t>
            </a:r>
            <a:r>
              <a:rPr lang="en-US" dirty="0" smtClean="0"/>
              <a:t> </a:t>
            </a:r>
            <a:r>
              <a:rPr lang="en-US" dirty="0" err="1" smtClean="0"/>
              <a:t>Nath</a:t>
            </a:r>
            <a:r>
              <a:rPr lang="en-US" dirty="0" smtClean="0"/>
              <a:t>, and John </a:t>
            </a:r>
            <a:r>
              <a:rPr lang="en-US" dirty="0" err="1" smtClean="0"/>
              <a:t>Kubiatowicz</a:t>
            </a:r>
            <a:endParaRPr lang="en-US" dirty="0" smtClean="0"/>
          </a:p>
          <a:p>
            <a:r>
              <a:rPr lang="en-US" dirty="0" smtClean="0"/>
              <a:t>Presented by Ben Summers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182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Bloom </a:t>
            </a:r>
            <a:r>
              <a:rPr lang="en-US" dirty="0" smtClean="0"/>
              <a:t>Cookies </a:t>
            </a:r>
            <a:r>
              <a:rPr lang="en-US" dirty="0" smtClean="0"/>
              <a:t>provide a convenient privacy, personalization, and network efficiency tradeoff.</a:t>
            </a:r>
          </a:p>
          <a:p>
            <a:r>
              <a:rPr lang="en-US" dirty="0" smtClean="0"/>
              <a:t>The authors also prove that generalization provides anonymity but does not naturally translate into </a:t>
            </a:r>
            <a:r>
              <a:rPr lang="en-US" dirty="0" err="1" smtClean="0"/>
              <a:t>unlinkability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If a user is able to identify whether two requests are coming from the same or different clients, it can collect info to identify the user over time.</a:t>
            </a:r>
          </a:p>
          <a:p>
            <a:r>
              <a:rPr lang="en-US" dirty="0" smtClean="0"/>
              <a:t>Unlike all previous work, they leverage Bloom filters for privacy.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627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Search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assume each client is associated with a  profile which is made up of URLS that they visit. Assume that a server doesn’t collude with others.</a:t>
            </a:r>
          </a:p>
          <a:p>
            <a:r>
              <a:rPr lang="en-US" dirty="0" smtClean="0"/>
              <a:t>Personalization: </a:t>
            </a:r>
            <a:r>
              <a:rPr lang="en-US" dirty="0" smtClean="0"/>
              <a:t> Tailor </a:t>
            </a:r>
            <a:r>
              <a:rPr lang="en-US" dirty="0" smtClean="0"/>
              <a:t>search queries or re-rank search results based on web sites the user visits.</a:t>
            </a:r>
          </a:p>
          <a:p>
            <a:r>
              <a:rPr lang="en-US" dirty="0" smtClean="0"/>
              <a:t>Privacy: </a:t>
            </a:r>
            <a:r>
              <a:rPr lang="en-US" dirty="0" smtClean="0"/>
              <a:t> Client </a:t>
            </a:r>
            <a:r>
              <a:rPr lang="en-US" dirty="0" smtClean="0"/>
              <a:t>obfuscates profile before sending it to the server. </a:t>
            </a:r>
            <a:r>
              <a:rPr lang="en-US" dirty="0" smtClean="0"/>
              <a:t> </a:t>
            </a:r>
            <a:r>
              <a:rPr lang="en-US" dirty="0" err="1" smtClean="0"/>
              <a:t>Unlinkability</a:t>
            </a:r>
            <a:r>
              <a:rPr lang="en-US" dirty="0" smtClean="0"/>
              <a:t> </a:t>
            </a:r>
            <a:r>
              <a:rPr lang="en-US" dirty="0" smtClean="0"/>
              <a:t>is key goal.</a:t>
            </a:r>
          </a:p>
          <a:p>
            <a:pPr lvl="1"/>
            <a:r>
              <a:rPr lang="en-US" dirty="0" smtClean="0"/>
              <a:t>Add noise so that the server cannot identify if two queries are coming from the same client or different clients.</a:t>
            </a:r>
          </a:p>
          <a:p>
            <a:pPr marL="3492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33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Unlinkability</a:t>
            </a:r>
            <a:r>
              <a:rPr lang="en-US" dirty="0" smtClean="0"/>
              <a:t> </a:t>
            </a:r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Aim for </a:t>
            </a:r>
            <a:r>
              <a:rPr lang="en-US" dirty="0" err="1" smtClean="0"/>
              <a:t>unlinkability</a:t>
            </a:r>
            <a:r>
              <a:rPr lang="en-US" dirty="0" smtClean="0"/>
              <a:t> across IP-sessions, a sequence of all queries with the same IP source.</a:t>
            </a:r>
          </a:p>
          <a:p>
            <a:pPr lvl="1"/>
            <a:r>
              <a:rPr lang="en-US" dirty="0" smtClean="0"/>
              <a:t>Determined that an average home network scenario has an IP-session that lasts about 2 weeks.</a:t>
            </a:r>
          </a:p>
          <a:p>
            <a:r>
              <a:rPr lang="en-US" dirty="0" smtClean="0"/>
              <a:t>Assume that the browser keeps track of the user’s online activity and maintains a profile. This is encoded as a Bloom </a:t>
            </a:r>
            <a:r>
              <a:rPr lang="en-US" dirty="0" smtClean="0"/>
              <a:t>Cookie </a:t>
            </a:r>
            <a:r>
              <a:rPr lang="en-US" dirty="0" smtClean="0"/>
              <a:t>and sent with each query.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41454"/>
            <a:ext cx="9144000" cy="181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31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Obfuscation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noise profile provides a similar level of </a:t>
            </a:r>
            <a:r>
              <a:rPr lang="en-US" dirty="0" err="1" smtClean="0"/>
              <a:t>unlinkability</a:t>
            </a:r>
            <a:r>
              <a:rPr lang="en-US" dirty="0" smtClean="0"/>
              <a:t> as a generalized </a:t>
            </a:r>
            <a:r>
              <a:rPr lang="en-US" dirty="0" smtClean="0"/>
              <a:t>profile, </a:t>
            </a:r>
            <a:r>
              <a:rPr lang="en-US" dirty="0" smtClean="0"/>
              <a:t>but with better personalization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Negative effect is offset by finer granularity of profile items resulting in net positive improvement.</a:t>
            </a:r>
          </a:p>
          <a:p>
            <a:r>
              <a:rPr lang="en-US" dirty="0" smtClean="0"/>
              <a:t>Size of noise profile can be in tens of </a:t>
            </a:r>
            <a:r>
              <a:rPr lang="en-US" dirty="0" err="1" smtClean="0"/>
              <a:t>kB</a:t>
            </a:r>
            <a:r>
              <a:rPr lang="en-US" dirty="0" smtClean="0"/>
              <a:t> – larger than actual requests or responses. Impractical.</a:t>
            </a:r>
          </a:p>
          <a:p>
            <a:r>
              <a:rPr lang="en-US" dirty="0" smtClean="0"/>
              <a:t>Bloom </a:t>
            </a:r>
            <a:r>
              <a:rPr lang="en-US" dirty="0" smtClean="0"/>
              <a:t>Cookies </a:t>
            </a:r>
            <a:r>
              <a:rPr lang="en-US" dirty="0" smtClean="0"/>
              <a:t>smaller communication overhead and lack of noise dictionary make it practical.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523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Privacy </a:t>
            </a:r>
            <a:r>
              <a:rPr lang="en-US" dirty="0" smtClean="0"/>
              <a:t>and Personalization in </a:t>
            </a:r>
            <a:r>
              <a:rPr lang="en-US" dirty="0" smtClean="0"/>
              <a:t>Searching</a:t>
            </a:r>
          </a:p>
          <a:p>
            <a:r>
              <a:rPr lang="en-US" dirty="0"/>
              <a:t>Bloom </a:t>
            </a:r>
            <a:r>
              <a:rPr lang="en-US" dirty="0" smtClean="0"/>
              <a:t>Cookie</a:t>
            </a:r>
            <a:endParaRPr lang="en-US" dirty="0" smtClean="0"/>
          </a:p>
          <a:p>
            <a:r>
              <a:rPr lang="en-US" b="1" dirty="0" smtClean="0"/>
              <a:t>Evaluation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Limitations</a:t>
            </a:r>
          </a:p>
          <a:p>
            <a:r>
              <a:rPr lang="en-US" dirty="0" smtClean="0"/>
              <a:t>Advantages</a:t>
            </a:r>
            <a:endParaRPr lang="en-US" dirty="0" smtClean="0"/>
          </a:p>
          <a:p>
            <a:r>
              <a:rPr lang="en-US" dirty="0" smtClean="0"/>
              <a:t>Questions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400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build URL-based profiles, they extract a satisfied click, a click follow by a period of inactivity.</a:t>
            </a:r>
          </a:p>
          <a:p>
            <a:r>
              <a:rPr lang="en-US" dirty="0" smtClean="0"/>
              <a:t>They extract clicked URLs and assemble the user profile as a list of domain names </a:t>
            </a:r>
            <a:r>
              <a:rPr lang="en-US" dirty="0" smtClean="0"/>
              <a:t>ordered </a:t>
            </a:r>
            <a:r>
              <a:rPr lang="en-US" dirty="0" smtClean="0"/>
              <a:t>by recurrence in the log.</a:t>
            </a:r>
          </a:p>
          <a:p>
            <a:r>
              <a:rPr lang="en-US" dirty="0" smtClean="0"/>
              <a:t>They categorize the log by Google’s ODP categories.</a:t>
            </a:r>
          </a:p>
          <a:p>
            <a:r>
              <a:rPr lang="en-US" dirty="0" smtClean="0"/>
              <a:t>The profiles are then used for ranking search results.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877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4011717" cy="4343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Assign a score to each of the top 50 results returned </a:t>
            </a:r>
            <a:r>
              <a:rPr lang="en-US" dirty="0" smtClean="0"/>
              <a:t>for </a:t>
            </a:r>
            <a:r>
              <a:rPr lang="en-US" dirty="0" smtClean="0"/>
              <a:t>a query. If the domain of the search result is present in a User’s profile, then the result receives a rank of personalization.</a:t>
            </a:r>
          </a:p>
          <a:p>
            <a:r>
              <a:rPr lang="en-US" dirty="0" smtClean="0"/>
              <a:t>They calculate an average rank.</a:t>
            </a:r>
          </a:p>
          <a:p>
            <a:r>
              <a:rPr lang="en-US" dirty="0" smtClean="0"/>
              <a:t>R is the set of results clicked for query </a:t>
            </a:r>
            <a:r>
              <a:rPr lang="en-US" dirty="0" err="1" smtClean="0"/>
              <a:t>i</a:t>
            </a:r>
            <a:r>
              <a:rPr lang="en-US" dirty="0" smtClean="0"/>
              <a:t> and rank is rank of result as assigned by their personalization algorithm.</a:t>
            </a:r>
            <a:endParaRPr lang="en-US" dirty="0"/>
          </a:p>
        </p:txBody>
      </p:sp>
      <p:pic>
        <p:nvPicPr>
          <p:cNvPr id="4" name="Picture 3" descr="Screen Shot 2015-10-18 at 9.38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95" y="3132667"/>
            <a:ext cx="3876056" cy="82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17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Addition </a:t>
            </a:r>
            <a:r>
              <a:rPr lang="en-US" dirty="0" smtClean="0"/>
              <a:t>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authors explored two different techniques for noise addition: </a:t>
            </a:r>
            <a:r>
              <a:rPr lang="en-US" dirty="0" smtClean="0"/>
              <a:t> RAND </a:t>
            </a:r>
            <a:r>
              <a:rPr lang="en-US" dirty="0" smtClean="0"/>
              <a:t>and HYBRID.</a:t>
            </a:r>
          </a:p>
          <a:p>
            <a:r>
              <a:rPr lang="en-US" dirty="0" smtClean="0"/>
              <a:t>Both assume a dictionary containing URLS and top-3 ODP categories associated with each URL. </a:t>
            </a:r>
          </a:p>
          <a:p>
            <a:r>
              <a:rPr lang="en-US" dirty="0" smtClean="0"/>
              <a:t>RAND draws fake URLS randomly from D.</a:t>
            </a:r>
          </a:p>
          <a:p>
            <a:r>
              <a:rPr lang="en-US" dirty="0" smtClean="0"/>
              <a:t>HYBRID draws fake URLS only from ODP categories matching the user’s interests.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10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Privacy </a:t>
            </a:r>
            <a:r>
              <a:rPr lang="en-US" dirty="0" smtClean="0"/>
              <a:t>and Personalization in </a:t>
            </a:r>
            <a:r>
              <a:rPr lang="en-US" dirty="0" smtClean="0"/>
              <a:t>Searching</a:t>
            </a:r>
          </a:p>
          <a:p>
            <a:r>
              <a:rPr lang="en-US" dirty="0"/>
              <a:t>Bloom </a:t>
            </a:r>
            <a:r>
              <a:rPr lang="en-US" dirty="0" smtClean="0"/>
              <a:t>Cookie</a:t>
            </a:r>
            <a:endParaRPr lang="en-US" dirty="0" smtClean="0"/>
          </a:p>
          <a:p>
            <a:r>
              <a:rPr lang="en-US" dirty="0" smtClean="0"/>
              <a:t>Evaluation</a:t>
            </a:r>
          </a:p>
          <a:p>
            <a:r>
              <a:rPr lang="en-US" b="1" dirty="0" smtClean="0"/>
              <a:t>Results</a:t>
            </a:r>
          </a:p>
          <a:p>
            <a:r>
              <a:rPr lang="en-US" dirty="0" smtClean="0"/>
              <a:t>Limitations</a:t>
            </a:r>
          </a:p>
          <a:p>
            <a:r>
              <a:rPr lang="en-US" dirty="0" smtClean="0"/>
              <a:t>Advantages</a:t>
            </a:r>
            <a:endParaRPr lang="en-US" dirty="0" smtClean="0"/>
          </a:p>
          <a:p>
            <a:r>
              <a:rPr lang="en-US" dirty="0" smtClean="0"/>
              <a:t>Questions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094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</a:t>
            </a:r>
            <a:r>
              <a:rPr lang="en-US" dirty="0" smtClean="0"/>
              <a:t>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5525" y="1600201"/>
            <a:ext cx="4266025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Both noise techniques provide higher </a:t>
            </a:r>
            <a:r>
              <a:rPr lang="en-US" dirty="0" err="1" smtClean="0"/>
              <a:t>unlinkability</a:t>
            </a:r>
            <a:r>
              <a:rPr lang="en-US" dirty="0" smtClean="0"/>
              <a:t> – compared to exact profiles where </a:t>
            </a:r>
            <a:r>
              <a:rPr lang="en-US" dirty="0" smtClean="0"/>
              <a:t>98.7% </a:t>
            </a:r>
            <a:r>
              <a:rPr lang="en-US" dirty="0" smtClean="0"/>
              <a:t>users were correctly linked, noise lowers to 20% (RAND) or </a:t>
            </a:r>
            <a:r>
              <a:rPr lang="en-US" dirty="0" smtClean="0"/>
              <a:t>13.6</a:t>
            </a:r>
            <a:r>
              <a:rPr lang="en-US" dirty="0" smtClean="0"/>
              <a:t>% (HYBRID)</a:t>
            </a:r>
            <a:r>
              <a:rPr lang="en-US" dirty="0" smtClean="0"/>
              <a:t>.</a:t>
            </a:r>
          </a:p>
          <a:p>
            <a:r>
              <a:rPr lang="en-US" dirty="0" smtClean="0"/>
              <a:t>But, as they authors said, generating a dictionary for noise addition inflates communication overhead.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25" y="2280580"/>
            <a:ext cx="4163200" cy="285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38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Introduction</a:t>
            </a:r>
          </a:p>
          <a:p>
            <a:r>
              <a:rPr lang="en-US" dirty="0" smtClean="0"/>
              <a:t>Personalization and Privacy in Searching</a:t>
            </a:r>
          </a:p>
          <a:p>
            <a:r>
              <a:rPr lang="en-US" dirty="0"/>
              <a:t>Bloom </a:t>
            </a:r>
            <a:r>
              <a:rPr lang="en-US" dirty="0" smtClean="0"/>
              <a:t>Cookie</a:t>
            </a:r>
            <a:endParaRPr lang="en-US" dirty="0" smtClean="0"/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Limitations</a:t>
            </a:r>
          </a:p>
          <a:p>
            <a:r>
              <a:rPr lang="en-US" dirty="0" smtClean="0"/>
              <a:t>Advantages</a:t>
            </a:r>
            <a:endParaRPr lang="en-US" dirty="0" smtClean="0"/>
          </a:p>
          <a:p>
            <a:r>
              <a:rPr lang="en-US" dirty="0" smtClean="0"/>
              <a:t>Questions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83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 and HYBRID</a:t>
            </a:r>
            <a:endParaRPr lang="en-US" dirty="0"/>
          </a:p>
        </p:txBody>
      </p:sp>
      <p:pic>
        <p:nvPicPr>
          <p:cNvPr id="4" name="Picture 3" descr="Screen Shot 2015-10-18 at 9.49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6169"/>
            <a:ext cx="9144000" cy="419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74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Cookies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Bloom filter is used to store elements from a set E and is implemented as a bit string with k hash functions.</a:t>
            </a:r>
          </a:p>
          <a:p>
            <a:r>
              <a:rPr lang="en-US" dirty="0" smtClean="0"/>
              <a:t>When querying if an element exits in the Bloom filter, false positives exist but false negatives do not.</a:t>
            </a:r>
          </a:p>
          <a:p>
            <a:endParaRPr lang="en-US" dirty="0"/>
          </a:p>
          <a:p>
            <a:r>
              <a:rPr lang="en-US" dirty="0" smtClean="0"/>
              <a:t>They generate the noisy profile and insert the URLS from it into a Bloom filter, which the clients sends with queries.</a:t>
            </a:r>
          </a:p>
          <a:p>
            <a:pPr lvl="1"/>
            <a:r>
              <a:rPr lang="en-US" dirty="0" smtClean="0"/>
              <a:t>The server queries the Bloom filter for all URLS contained in the search results from the submitted query and </a:t>
            </a:r>
            <a:r>
              <a:rPr lang="en-US" dirty="0" err="1" smtClean="0"/>
              <a:t>reranks</a:t>
            </a:r>
            <a:r>
              <a:rPr lang="en-US" dirty="0" smtClean="0"/>
              <a:t> accordingly.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898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for </a:t>
            </a:r>
            <a:r>
              <a:rPr lang="en-US" dirty="0" smtClean="0"/>
              <a:t>Web </a:t>
            </a:r>
            <a:r>
              <a:rPr lang="en-US" dirty="0"/>
              <a:t>S</a:t>
            </a:r>
            <a:r>
              <a:rPr lang="en-US" dirty="0" smtClean="0"/>
              <a:t>earch</a:t>
            </a:r>
            <a:endParaRPr lang="en-US" dirty="0"/>
          </a:p>
        </p:txBody>
      </p:sp>
      <p:pic>
        <p:nvPicPr>
          <p:cNvPr id="4" name="Picture 3" descr="Screen Shot 2015-10-18 at 9.50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337" y="1444531"/>
            <a:ext cx="6543182" cy="534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8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Obfuscation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Obfuscation can be controlled by changing the number of hash functions and level of noise in the Bloom filter.</a:t>
            </a:r>
          </a:p>
          <a:p>
            <a:pPr lvl="1"/>
            <a:r>
              <a:rPr lang="en-US" dirty="0" smtClean="0"/>
              <a:t>When increasing k (hash), probability is reduced and reduces noise bits controlled by l.</a:t>
            </a:r>
          </a:p>
          <a:p>
            <a:pPr lvl="1"/>
            <a:r>
              <a:rPr lang="en-US" dirty="0" smtClean="0"/>
              <a:t>Increasing m (noise) increases </a:t>
            </a:r>
            <a:r>
              <a:rPr lang="en-US" dirty="0" err="1" smtClean="0"/>
              <a:t>unlinkability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authors provide an algorithm for configuring Bloom </a:t>
            </a:r>
            <a:r>
              <a:rPr lang="en-US" dirty="0" smtClean="0"/>
              <a:t>Cookies</a:t>
            </a:r>
            <a:r>
              <a:rPr lang="en-US" dirty="0" smtClean="0"/>
              <a:t>, one that considers personalization and privacy.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911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Personalization</a:t>
            </a:r>
            <a:r>
              <a:rPr lang="en-US" dirty="0" smtClean="0"/>
              <a:t>/Privacy/Efficiency </a:t>
            </a:r>
            <a:r>
              <a:rPr lang="en-US" dirty="0"/>
              <a:t>T</a:t>
            </a:r>
            <a:r>
              <a:rPr lang="en-US" dirty="0" smtClean="0"/>
              <a:t>radeoffs</a:t>
            </a:r>
            <a:endParaRPr lang="en-US" dirty="0"/>
          </a:p>
        </p:txBody>
      </p:sp>
      <p:pic>
        <p:nvPicPr>
          <p:cNvPr id="6" name="Picture 5" descr="Screen Shot 2015-10-18 at 9.55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1936"/>
            <a:ext cx="9144000" cy="342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2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Privacy </a:t>
            </a:r>
            <a:r>
              <a:rPr lang="en-US" dirty="0" smtClean="0"/>
              <a:t>and Personalization in </a:t>
            </a:r>
            <a:r>
              <a:rPr lang="en-US" dirty="0" smtClean="0"/>
              <a:t>Searching</a:t>
            </a:r>
          </a:p>
          <a:p>
            <a:r>
              <a:rPr lang="en-US" dirty="0"/>
              <a:t>Bloom </a:t>
            </a:r>
            <a:r>
              <a:rPr lang="en-US" dirty="0" smtClean="0"/>
              <a:t>Cookie</a:t>
            </a:r>
            <a:endParaRPr lang="en-US" dirty="0" smtClean="0"/>
          </a:p>
          <a:p>
            <a:r>
              <a:rPr lang="en-US" dirty="0" smtClean="0"/>
              <a:t>Evaluation</a:t>
            </a:r>
          </a:p>
          <a:p>
            <a:r>
              <a:rPr lang="en-US" dirty="0"/>
              <a:t>Results</a:t>
            </a:r>
          </a:p>
          <a:p>
            <a:r>
              <a:rPr lang="en-US" b="1" dirty="0"/>
              <a:t>Limitations</a:t>
            </a:r>
          </a:p>
          <a:p>
            <a:r>
              <a:rPr lang="en-US" dirty="0"/>
              <a:t>Advantages</a:t>
            </a:r>
          </a:p>
          <a:p>
            <a:r>
              <a:rPr lang="en-US" dirty="0"/>
              <a:t>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312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More users than the dataset they used are likely to improve the privacy of Bloom </a:t>
            </a:r>
            <a:r>
              <a:rPr lang="en-US" dirty="0" smtClean="0"/>
              <a:t>Cookies </a:t>
            </a:r>
            <a:r>
              <a:rPr lang="en-US" dirty="0" smtClean="0"/>
              <a:t>– more users in the system means a user’s noisy profile is more likely to collide with another user</a:t>
            </a:r>
          </a:p>
          <a:p>
            <a:r>
              <a:rPr lang="en-US" dirty="0" smtClean="0"/>
              <a:t>Some users activity may be so distinct that even with noise added, they could be linkable – feedback from those users is needed.</a:t>
            </a:r>
          </a:p>
          <a:p>
            <a:r>
              <a:rPr lang="en-US" dirty="0" smtClean="0"/>
              <a:t>Authors’ </a:t>
            </a:r>
            <a:r>
              <a:rPr lang="en-US" dirty="0" smtClean="0"/>
              <a:t>assumptions </a:t>
            </a:r>
            <a:r>
              <a:rPr lang="en-US" dirty="0" smtClean="0"/>
              <a:t>of current techniques </a:t>
            </a:r>
            <a:r>
              <a:rPr lang="en-US" dirty="0" smtClean="0"/>
              <a:t>of web search </a:t>
            </a:r>
            <a:r>
              <a:rPr lang="en-US" dirty="0" smtClean="0"/>
              <a:t>could become wrong. Different services might share the data and personalization algorithms might become more sophisticated.</a:t>
            </a:r>
          </a:p>
          <a:p>
            <a:r>
              <a:rPr lang="en-US" dirty="0" smtClean="0"/>
              <a:t>Tracking across services is outside their bounds – they just chose web search for its mature personalization.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665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Privacy </a:t>
            </a:r>
            <a:r>
              <a:rPr lang="en-US" dirty="0" smtClean="0"/>
              <a:t>and Personalization in </a:t>
            </a:r>
            <a:r>
              <a:rPr lang="en-US" dirty="0" smtClean="0"/>
              <a:t>Searching</a:t>
            </a:r>
          </a:p>
          <a:p>
            <a:r>
              <a:rPr lang="en-US" dirty="0"/>
              <a:t>Bloom </a:t>
            </a:r>
            <a:r>
              <a:rPr lang="en-US" dirty="0" smtClean="0"/>
              <a:t>Cookie</a:t>
            </a:r>
            <a:endParaRPr lang="en-US" dirty="0" smtClean="0"/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Limitations</a:t>
            </a:r>
          </a:p>
          <a:p>
            <a:r>
              <a:rPr lang="en-US" b="1" dirty="0" smtClean="0"/>
              <a:t>Advantages</a:t>
            </a:r>
            <a:endParaRPr lang="en-US" b="1" dirty="0" smtClean="0"/>
          </a:p>
          <a:p>
            <a:r>
              <a:rPr lang="en-US" dirty="0" smtClean="0"/>
              <a:t>Questions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601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370" y="107576"/>
            <a:ext cx="8121181" cy="1336956"/>
          </a:xfrm>
        </p:spPr>
        <p:txBody>
          <a:bodyPr/>
          <a:lstStyle/>
          <a:p>
            <a:r>
              <a:rPr lang="en-US" dirty="0" smtClean="0"/>
              <a:t>Advantages of Bloom </a:t>
            </a:r>
            <a:r>
              <a:rPr lang="en-US" dirty="0" smtClean="0"/>
              <a:t>Cookies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Efficient</a:t>
            </a:r>
          </a:p>
          <a:p>
            <a:r>
              <a:rPr lang="en-US" dirty="0" smtClean="0"/>
              <a:t>Noisy by design</a:t>
            </a:r>
          </a:p>
          <a:p>
            <a:r>
              <a:rPr lang="en-US" dirty="0" smtClean="0"/>
              <a:t>Noise is non-deterministic</a:t>
            </a:r>
          </a:p>
          <a:p>
            <a:r>
              <a:rPr lang="en-US" dirty="0" smtClean="0"/>
              <a:t>Dictionary free</a:t>
            </a:r>
          </a:p>
          <a:p>
            <a:r>
              <a:rPr lang="en-US" dirty="0" smtClean="0"/>
              <a:t>Dictionary attacks are much more expensive</a:t>
            </a:r>
          </a:p>
          <a:p>
            <a:r>
              <a:rPr lang="en-US" dirty="0" smtClean="0"/>
              <a:t>Provide better </a:t>
            </a:r>
            <a:r>
              <a:rPr lang="en-US" dirty="0" err="1" smtClean="0"/>
              <a:t>unlinkability</a:t>
            </a:r>
            <a:r>
              <a:rPr lang="en-US" dirty="0" smtClean="0"/>
              <a:t> </a:t>
            </a:r>
            <a:r>
              <a:rPr lang="en-US" dirty="0" smtClean="0"/>
              <a:t>than </a:t>
            </a:r>
            <a:r>
              <a:rPr lang="en-US" dirty="0" smtClean="0"/>
              <a:t>HYBRID for the same level of personalization!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709" y="1320877"/>
            <a:ext cx="3093754" cy="206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67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Privacy </a:t>
            </a:r>
            <a:r>
              <a:rPr lang="en-US" dirty="0" smtClean="0"/>
              <a:t>and Personalization in </a:t>
            </a:r>
            <a:r>
              <a:rPr lang="en-US" dirty="0" smtClean="0"/>
              <a:t>Searching</a:t>
            </a:r>
          </a:p>
          <a:p>
            <a:r>
              <a:rPr lang="en-US" dirty="0"/>
              <a:t>Bloom </a:t>
            </a:r>
            <a:r>
              <a:rPr lang="en-US" dirty="0" smtClean="0"/>
              <a:t>Cookie</a:t>
            </a:r>
            <a:endParaRPr lang="en-US" dirty="0" smtClean="0"/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Limitations</a:t>
            </a:r>
          </a:p>
          <a:p>
            <a:r>
              <a:rPr lang="en-US" dirty="0" smtClean="0"/>
              <a:t>Advantages</a:t>
            </a:r>
            <a:endParaRPr lang="en-US" dirty="0" smtClean="0"/>
          </a:p>
          <a:p>
            <a:r>
              <a:rPr lang="en-US" b="1" dirty="0" smtClean="0"/>
              <a:t>Questions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86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Personalization’s </a:t>
            </a:r>
            <a:r>
              <a:rPr lang="en-US" sz="3600" dirty="0" smtClean="0"/>
              <a:t>Edge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services have become increasingly personalized.</a:t>
            </a:r>
          </a:p>
          <a:p>
            <a:pPr lvl="1"/>
            <a:r>
              <a:rPr lang="en-US" dirty="0" smtClean="0"/>
              <a:t>Personalization comes from building user profiles on the server side by tracking multiple online activities.</a:t>
            </a:r>
          </a:p>
          <a:p>
            <a:r>
              <a:rPr lang="en-US" dirty="0" smtClean="0"/>
              <a:t>Privacy-concerned users and stricter privacy regulations have made it difficult to build a complete profile without infringing on privacy.</a:t>
            </a:r>
          </a:p>
          <a:p>
            <a:r>
              <a:rPr lang="en-US" dirty="0" smtClean="0"/>
              <a:t>Yet a search engine that provides personalized results while maintaining privacy has a competitive edge.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640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two advantages of Bloom </a:t>
            </a:r>
            <a:r>
              <a:rPr lang="en-US" dirty="0" smtClean="0"/>
              <a:t>Cookies </a:t>
            </a:r>
            <a:r>
              <a:rPr lang="en-US" dirty="0" smtClean="0"/>
              <a:t>over generalization?</a:t>
            </a:r>
          </a:p>
          <a:p>
            <a:r>
              <a:rPr lang="en-US" dirty="0" smtClean="0"/>
              <a:t>Why can’t the authors solely use the RAND or HYBRID noise addition techniques they outlined in the paper to add noise to their profiles?</a:t>
            </a:r>
          </a:p>
          <a:p>
            <a:r>
              <a:rPr lang="en-US" dirty="0" smtClean="0"/>
              <a:t> What two parameters do the authors use to control the efficiency/personalization/privacy tradeoffs of Bloom </a:t>
            </a:r>
            <a:r>
              <a:rPr lang="en-US" dirty="0" smtClean="0"/>
              <a:t>Cookies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344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b="1" dirty="0" smtClean="0"/>
              <a:t>Personalization and Privacy in Searching</a:t>
            </a:r>
          </a:p>
          <a:p>
            <a:r>
              <a:rPr lang="en-US" dirty="0"/>
              <a:t>Bloom </a:t>
            </a:r>
            <a:r>
              <a:rPr lang="en-US" dirty="0" smtClean="0"/>
              <a:t>Cookie</a:t>
            </a:r>
            <a:endParaRPr lang="en-US" dirty="0" smtClean="0"/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Limitations</a:t>
            </a:r>
          </a:p>
          <a:p>
            <a:r>
              <a:rPr lang="en-US" dirty="0" smtClean="0"/>
              <a:t>Advantages</a:t>
            </a:r>
            <a:endParaRPr lang="en-US" dirty="0" smtClean="0"/>
          </a:p>
          <a:p>
            <a:r>
              <a:rPr lang="en-US" dirty="0" smtClean="0"/>
              <a:t>Questions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595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Personalization and 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4396912" cy="4343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Personalization and privacy are not mutually exclusive</a:t>
            </a:r>
          </a:p>
          <a:p>
            <a:r>
              <a:rPr lang="en-US" dirty="0" smtClean="0"/>
              <a:t>Other works prove it’s possible to maintain user profiles at the client</a:t>
            </a:r>
          </a:p>
          <a:p>
            <a:pPr lvl="1"/>
            <a:r>
              <a:rPr lang="en-US" dirty="0" smtClean="0"/>
              <a:t>But they need to put the personalization algorithms on the clients</a:t>
            </a:r>
          </a:p>
          <a:p>
            <a:pPr lvl="1"/>
            <a:r>
              <a:rPr lang="en-US" dirty="0" smtClean="0"/>
              <a:t>Communication overhead between client and server is very large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authors </a:t>
            </a:r>
            <a:r>
              <a:rPr lang="en-US" dirty="0" smtClean="0"/>
              <a:t>suggest obfuscating profile to preserve user privacy and yet allows personalization</a:t>
            </a:r>
          </a:p>
          <a:p>
            <a:pPr marL="349250" lvl="1" indent="0">
              <a:buNone/>
            </a:pPr>
            <a:endParaRPr lang="en-US" dirty="0" smtClean="0"/>
          </a:p>
          <a:p>
            <a:pPr marL="1270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187" y="2005123"/>
            <a:ext cx="3903803" cy="292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67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/>
              <a:t>Personalization and Privacy in </a:t>
            </a:r>
            <a:r>
              <a:rPr lang="en-US" dirty="0" smtClean="0"/>
              <a:t>Searching</a:t>
            </a:r>
            <a:endParaRPr lang="en-US" dirty="0" smtClean="0"/>
          </a:p>
          <a:p>
            <a:r>
              <a:rPr lang="en-US" b="1" dirty="0" smtClean="0"/>
              <a:t>Bloom </a:t>
            </a:r>
            <a:r>
              <a:rPr lang="en-US" b="1" dirty="0" smtClean="0"/>
              <a:t>Cookie</a:t>
            </a:r>
          </a:p>
          <a:p>
            <a:r>
              <a:rPr lang="en-US" dirty="0" smtClean="0"/>
              <a:t>Evaluation</a:t>
            </a:r>
            <a:endParaRPr lang="en-US" dirty="0" smtClean="0"/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Limitations</a:t>
            </a:r>
          </a:p>
          <a:p>
            <a:r>
              <a:rPr lang="en-US" dirty="0" smtClean="0"/>
              <a:t>Advantages</a:t>
            </a:r>
            <a:endParaRPr lang="en-US" dirty="0" smtClean="0"/>
          </a:p>
          <a:p>
            <a:r>
              <a:rPr lang="en-US" dirty="0" smtClean="0"/>
              <a:t>Questions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159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Fitted Suit For an Invisible 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3129" y="1600201"/>
            <a:ext cx="4638421" cy="4343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Authors propose Bloom Cookies, which encodes a user’s profile in an efficient and privacy-preserving manner.</a:t>
            </a:r>
          </a:p>
          <a:p>
            <a:r>
              <a:rPr lang="en-US" dirty="0" smtClean="0"/>
              <a:t>They use generalization and </a:t>
            </a:r>
            <a:r>
              <a:rPr lang="en-US" dirty="0"/>
              <a:t>n</a:t>
            </a:r>
            <a:r>
              <a:rPr lang="en-US" dirty="0" smtClean="0"/>
              <a:t>oise addition to preserve user privacy and allows the user to personalize results.</a:t>
            </a:r>
          </a:p>
          <a:p>
            <a:pPr lvl="1"/>
            <a:r>
              <a:rPr lang="en-US" dirty="0" smtClean="0"/>
              <a:t>Generalization – shares items in a user’s profile only at a coarse granularity</a:t>
            </a:r>
          </a:p>
          <a:p>
            <a:pPr lvl="1"/>
            <a:r>
              <a:rPr lang="en-US" dirty="0" smtClean="0"/>
              <a:t>Noise addition – adds fake items to the profile to hide the real items.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02" y="1600201"/>
            <a:ext cx="3385103" cy="450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45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Bloom Cookie?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Bloom </a:t>
            </a:r>
            <a:r>
              <a:rPr lang="en-US" dirty="0" smtClean="0"/>
              <a:t>Cookie </a:t>
            </a:r>
            <a:r>
              <a:rPr lang="en-US" dirty="0" smtClean="0"/>
              <a:t>is generated and maintained by the client and sent to online services every time the user makes a service request. </a:t>
            </a:r>
          </a:p>
          <a:p>
            <a:pPr lvl="1"/>
            <a:r>
              <a:rPr lang="en-US" dirty="0" smtClean="0"/>
              <a:t>The user controls what profile information is included in the Bloom </a:t>
            </a:r>
            <a:r>
              <a:rPr lang="en-US" dirty="0" smtClean="0"/>
              <a:t>Cookie </a:t>
            </a:r>
            <a:r>
              <a:rPr lang="en-US" dirty="0" smtClean="0"/>
              <a:t>and when the cookie is sent.</a:t>
            </a:r>
          </a:p>
          <a:p>
            <a:r>
              <a:rPr lang="en-US" dirty="0" smtClean="0"/>
              <a:t>The authors inject noisy bits into the Bloom filter and exploit false positives naturally occurring in it as noise.</a:t>
            </a:r>
          </a:p>
        </p:txBody>
      </p:sp>
    </p:spTree>
    <p:extLst>
      <p:ext uri="{BB962C8B-B14F-4D97-AF65-F5344CB8AC3E}">
        <p14:creationId xmlns:p14="http://schemas.microsoft.com/office/powerpoint/2010/main" val="1446517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</a:t>
            </a:r>
            <a:r>
              <a:rPr lang="en-US" dirty="0" smtClean="0"/>
              <a:t>vs</a:t>
            </a:r>
            <a:r>
              <a:rPr lang="en-US" dirty="0" smtClean="0"/>
              <a:t>. Generalization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Authors </a:t>
            </a:r>
            <a:r>
              <a:rPr lang="en-US" dirty="0" smtClean="0"/>
              <a:t>found </a:t>
            </a:r>
            <a:r>
              <a:rPr lang="en-US" dirty="0"/>
              <a:t>noise addition provides a better privacy tradeoff than generalization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However, noisy profiles rely on a large communication overhead and need a large noise dictionary provided by a third party.</a:t>
            </a:r>
          </a:p>
          <a:p>
            <a:r>
              <a:rPr lang="en-US" dirty="0" smtClean="0"/>
              <a:t>Bloom </a:t>
            </a:r>
            <a:r>
              <a:rPr lang="en-US" dirty="0" smtClean="0"/>
              <a:t>Cookies </a:t>
            </a:r>
            <a:r>
              <a:rPr lang="en-US" dirty="0" smtClean="0"/>
              <a:t>use a smaller noise profile and do not require a noise dictionary.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951" y="4556802"/>
            <a:ext cx="2944600" cy="230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56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383</TotalTime>
  <Words>1427</Words>
  <Application>Microsoft Macintosh PowerPoint</Application>
  <PresentationFormat>On-screen Show (4:3)</PresentationFormat>
  <Paragraphs>178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Breeze</vt:lpstr>
      <vt:lpstr>Bloom Cookies: Web Search Personalization without User Tracking</vt:lpstr>
      <vt:lpstr>Outline</vt:lpstr>
      <vt:lpstr>Personalization’s Edge</vt:lpstr>
      <vt:lpstr>Outline</vt:lpstr>
      <vt:lpstr>Personalization and Privacy</vt:lpstr>
      <vt:lpstr>Outline</vt:lpstr>
      <vt:lpstr>A Fitted Suit For an Invisible Man</vt:lpstr>
      <vt:lpstr>What is a Bloom Cookie?</vt:lpstr>
      <vt:lpstr>Noise vs. Generalization</vt:lpstr>
      <vt:lpstr>Contributions</vt:lpstr>
      <vt:lpstr>Web Search Goals</vt:lpstr>
      <vt:lpstr>Unlinkability Goals</vt:lpstr>
      <vt:lpstr>Obfuscation Design</vt:lpstr>
      <vt:lpstr>Outline</vt:lpstr>
      <vt:lpstr>Evaluation</vt:lpstr>
      <vt:lpstr>Ranking queries</vt:lpstr>
      <vt:lpstr>Noise Addition Techniques</vt:lpstr>
      <vt:lpstr>Outline</vt:lpstr>
      <vt:lpstr>Impact of Noise</vt:lpstr>
      <vt:lpstr>RAND and HYBRID</vt:lpstr>
      <vt:lpstr>Bloom Cookies</vt:lpstr>
      <vt:lpstr>Framework for Web Search</vt:lpstr>
      <vt:lpstr>Controlling Obfuscation</vt:lpstr>
      <vt:lpstr>Personalization/Privacy/Efficiency Tradeoffs</vt:lpstr>
      <vt:lpstr>Outline</vt:lpstr>
      <vt:lpstr>Limitations</vt:lpstr>
      <vt:lpstr>Outline</vt:lpstr>
      <vt:lpstr>Advantages of Bloom Cookies</vt:lpstr>
      <vt:lpstr>Outline</vt:lpstr>
      <vt:lpstr>Questions</vt:lpstr>
    </vt:vector>
  </TitlesOfParts>
  <Company>St. Vincent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Bloom Cookies: Web Search Personalization without User Tracking</dc:title>
  <dc:creator>Bennett Summers</dc:creator>
  <cp:lastModifiedBy>Thomas Summers</cp:lastModifiedBy>
  <cp:revision>55</cp:revision>
  <dcterms:created xsi:type="dcterms:W3CDTF">2015-10-18T20:54:11Z</dcterms:created>
  <dcterms:modified xsi:type="dcterms:W3CDTF">2015-10-20T00:50:21Z</dcterms:modified>
</cp:coreProperties>
</file>